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59" r:id="rId4"/>
    <p:sldId id="264" r:id="rId5"/>
    <p:sldId id="268" r:id="rId6"/>
    <p:sldId id="286" r:id="rId7"/>
    <p:sldId id="285" r:id="rId8"/>
    <p:sldId id="261" r:id="rId9"/>
    <p:sldId id="322" r:id="rId10"/>
    <p:sldId id="320" r:id="rId11"/>
    <p:sldId id="358" r:id="rId12"/>
    <p:sldId id="260" r:id="rId13"/>
    <p:sldId id="353" r:id="rId14"/>
    <p:sldId id="359" r:id="rId15"/>
    <p:sldId id="360" r:id="rId16"/>
    <p:sldId id="313" r:id="rId17"/>
    <p:sldId id="339" r:id="rId18"/>
    <p:sldId id="362" r:id="rId19"/>
    <p:sldId id="363" r:id="rId20"/>
    <p:sldId id="361" r:id="rId21"/>
    <p:sldId id="365" r:id="rId22"/>
    <p:sldId id="364" r:id="rId23"/>
    <p:sldId id="319" r:id="rId24"/>
    <p:sldId id="357" r:id="rId25"/>
    <p:sldId id="263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825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7" autoAdjust="0"/>
    <p:restoredTop sz="91388" autoAdjust="0"/>
  </p:normalViewPr>
  <p:slideViewPr>
    <p:cSldViewPr snapToGrid="0">
      <p:cViewPr varScale="1">
        <p:scale>
          <a:sx n="88" d="100"/>
          <a:sy n="88" d="100"/>
        </p:scale>
        <p:origin x="65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A277-792E-2F42-99FE-15265B8DDBE4}" type="datetimeFigureOut">
              <a:rPr kumimoji="1" lang="ko-KR" altLang="en-US" smtClean="0"/>
              <a:t>2020. 1. 6.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EF5C-035B-8C4B-B7BC-09188DB4B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2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2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3260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6857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62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8656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8560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2519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4388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0450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499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34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360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6440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8950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9613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8700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0079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9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9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8680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0647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38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5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76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0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3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94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1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1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00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16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68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3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7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8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51178"/>
            <a:ext cx="12192000" cy="106822"/>
          </a:xfrm>
          <a:prstGeom prst="rect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1303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57458" y="6511896"/>
            <a:ext cx="2888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61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10982" y="2991726"/>
            <a:ext cx="677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190709_SmartDiffuser_Android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2250" y="3513020"/>
            <a:ext cx="573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+mj-lt"/>
                <a:ea typeface="HY나무B" pitchFamily="18" charset="-127"/>
              </a:rPr>
              <a:t>SmartDiffuser</a:t>
            </a:r>
            <a:r>
              <a:rPr lang="en-US" altLang="ko-KR" sz="2000" dirty="0">
                <a:latin typeface="+mj-lt"/>
                <a:ea typeface="HY나무B" pitchFamily="18" charset="-127"/>
              </a:rPr>
              <a:t> –</a:t>
            </a:r>
            <a:r>
              <a:rPr lang="ko-KR" altLang="en-US" sz="2000" dirty="0">
                <a:latin typeface="+mj-lt"/>
                <a:ea typeface="HY나무B" pitchFamily="18" charset="-127"/>
              </a:rPr>
              <a:t> 개인 프로젝트</a:t>
            </a:r>
            <a:endParaRPr lang="en-US" altLang="ko-KR" sz="2000" dirty="0">
              <a:latin typeface="+mj-lt"/>
              <a:ea typeface="HY나무B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3B9538-8604-1A4A-A56F-BB9C610B7293}"/>
              </a:ext>
            </a:extLst>
          </p:cNvPr>
          <p:cNvSpPr txBox="1"/>
          <p:nvPr/>
        </p:nvSpPr>
        <p:spPr>
          <a:xfrm>
            <a:off x="10451185" y="6082657"/>
            <a:ext cx="150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정원석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119462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개발 환경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7CE95E-817E-3E4A-AE73-B88C200F4F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015" y="2247970"/>
            <a:ext cx="3321081" cy="186810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4DE2F3A-B906-3D4A-BC7F-3648106BF1B9}"/>
              </a:ext>
            </a:extLst>
          </p:cNvPr>
          <p:cNvSpPr txBox="1"/>
          <p:nvPr/>
        </p:nvSpPr>
        <p:spPr>
          <a:xfrm>
            <a:off x="4659851" y="4553960"/>
            <a:ext cx="281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Android Studio 3.4</a:t>
            </a:r>
            <a:endParaRPr kumimoji="1"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A65734-DCDE-6845-9151-DFC6FC8BD2AB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77002F-A25A-F045-B284-D2E42CF4850A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시스템 구성도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환경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en-US" altLang="ko-KR" sz="1200" dirty="0">
                <a:latin typeface="+mj-ea"/>
                <a:ea typeface="+mj-ea"/>
              </a:rPr>
              <a:t>SW </a:t>
            </a:r>
            <a:r>
              <a:rPr lang="ko-KR" altLang="en-US" sz="1200" dirty="0">
                <a:latin typeface="+mj-ea"/>
                <a:ea typeface="+mj-ea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388153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1194620"/>
            <a:ext cx="1394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/>
              <a:t>SW</a:t>
            </a:r>
            <a:r>
              <a:rPr lang="ko-KR" altLang="en-US" sz="2400" b="1" dirty="0"/>
              <a:t> 구성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DE2F3A-B906-3D4A-BC7F-3648106BF1B9}"/>
              </a:ext>
            </a:extLst>
          </p:cNvPr>
          <p:cNvSpPr txBox="1"/>
          <p:nvPr/>
        </p:nvSpPr>
        <p:spPr>
          <a:xfrm>
            <a:off x="7508390" y="3272592"/>
            <a:ext cx="281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Java </a:t>
            </a:r>
            <a:r>
              <a:rPr kumimoji="1" lang="ko-KR" altLang="en-US" sz="2400" dirty="0"/>
              <a:t>단편 코딩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A65734-DCDE-6845-9151-DFC6FC8BD2AB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77002F-A25A-F045-B284-D2E42CF4850A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시스템 구성도          개발 환경 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SW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구성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72B833-B7E9-7B44-9DE0-51D9DB0EC5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464"/>
          <a:stretch/>
        </p:blipFill>
        <p:spPr>
          <a:xfrm>
            <a:off x="2209365" y="1859055"/>
            <a:ext cx="4011622" cy="41791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290368-01E8-CE41-84E9-50A11D0513B5}"/>
              </a:ext>
            </a:extLst>
          </p:cNvPr>
          <p:cNvSpPr txBox="1"/>
          <p:nvPr/>
        </p:nvSpPr>
        <p:spPr>
          <a:xfrm>
            <a:off x="7495511" y="4815295"/>
            <a:ext cx="317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메인 화면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단편 코딩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558E71-9C39-454C-BC85-F3DA3A6B96E4}"/>
              </a:ext>
            </a:extLst>
          </p:cNvPr>
          <p:cNvCxnSpPr>
            <a:cxnSpLocks/>
          </p:cNvCxnSpPr>
          <p:nvPr/>
        </p:nvCxnSpPr>
        <p:spPr>
          <a:xfrm>
            <a:off x="4507567" y="3503425"/>
            <a:ext cx="300082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4A54B9B-0478-B44C-B14A-A83BBCF1654D}"/>
              </a:ext>
            </a:extLst>
          </p:cNvPr>
          <p:cNvCxnSpPr>
            <a:cxnSpLocks/>
          </p:cNvCxnSpPr>
          <p:nvPr/>
        </p:nvCxnSpPr>
        <p:spPr>
          <a:xfrm>
            <a:off x="4885346" y="5046128"/>
            <a:ext cx="262304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660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제공 기능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3.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309ACF-A666-C941-B1FF-FC8772C5FABF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핵심 기능</a:t>
            </a:r>
          </a:p>
        </p:txBody>
      </p:sp>
    </p:spTree>
    <p:extLst>
      <p:ext uri="{BB962C8B-B14F-4D97-AF65-F5344CB8AC3E}">
        <p14:creationId xmlns:p14="http://schemas.microsoft.com/office/powerpoint/2010/main" val="1014574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핵심기능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수면 모드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64788F-6211-3E43-922E-D29C7037A7D5}"/>
              </a:ext>
            </a:extLst>
          </p:cNvPr>
          <p:cNvSpPr/>
          <p:nvPr/>
        </p:nvSpPr>
        <p:spPr>
          <a:xfrm>
            <a:off x="5195441" y="1694353"/>
            <a:ext cx="6356907" cy="4165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7B58D4-E778-E04D-B7D0-42BF2CC87544}"/>
              </a:ext>
            </a:extLst>
          </p:cNvPr>
          <p:cNvSpPr/>
          <p:nvPr/>
        </p:nvSpPr>
        <p:spPr>
          <a:xfrm>
            <a:off x="6186634" y="2331075"/>
            <a:ext cx="487631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사용자에게 수면 모드의 강</a:t>
            </a:r>
            <a:r>
              <a:rPr lang="en-US" altLang="ko-KR" sz="2400" dirty="0"/>
              <a:t>,</a:t>
            </a:r>
            <a:r>
              <a:rPr lang="ko-KR" altLang="en-US" sz="2400" dirty="0"/>
              <a:t> 약 </a:t>
            </a: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제어를 제공한다</a:t>
            </a:r>
            <a:r>
              <a:rPr lang="en-US" altLang="ko-KR" sz="2400" dirty="0"/>
              <a:t>.</a:t>
            </a:r>
          </a:p>
          <a:p>
            <a:pPr lvl="0">
              <a:defRPr/>
            </a:pP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클릭 시</a:t>
            </a:r>
            <a:r>
              <a:rPr lang="en-US" altLang="ko-KR" sz="2400" dirty="0"/>
              <a:t>,</a:t>
            </a:r>
            <a:r>
              <a:rPr lang="ko-KR" altLang="en-US" sz="2400" dirty="0"/>
              <a:t> 수면 모드 가동 시간을 </a:t>
            </a:r>
            <a:endParaRPr lang="en-US" altLang="ko-KR" sz="2400" dirty="0"/>
          </a:p>
          <a:p>
            <a:pPr lvl="0">
              <a:defRPr/>
            </a:pPr>
            <a:r>
              <a:rPr lang="ko-KR" altLang="en-US" sz="2400" dirty="0" err="1"/>
              <a:t>입력받는다</a:t>
            </a:r>
            <a:r>
              <a:rPr lang="en-US" altLang="ko-KR" sz="2400" dirty="0"/>
              <a:t>.</a:t>
            </a:r>
          </a:p>
          <a:p>
            <a:pPr lvl="0">
              <a:defRPr/>
            </a:pP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가동 시간 입력 후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딜레이를</a:t>
            </a:r>
            <a:r>
              <a:rPr lang="ko-KR" altLang="en-US" sz="2400" dirty="0"/>
              <a:t> 통해 타이머 기능을 제공한다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7D4C790D-CBB5-DE41-A017-EC5B3B7CD254}"/>
              </a:ext>
            </a:extLst>
          </p:cNvPr>
          <p:cNvSpPr/>
          <p:nvPr/>
        </p:nvSpPr>
        <p:spPr>
          <a:xfrm rot="5400000">
            <a:off x="5318388" y="2322249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E7C4E7-A74A-AD4D-9E0C-44535812A372}"/>
              </a:ext>
            </a:extLst>
          </p:cNvPr>
          <p:cNvSpPr txBox="1"/>
          <p:nvPr/>
        </p:nvSpPr>
        <p:spPr>
          <a:xfrm>
            <a:off x="10622806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핵심기능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B2BAC1-3326-2A45-A621-5B6CEC54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57" y="1361686"/>
            <a:ext cx="2870200" cy="5029200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301CA-CE66-BD44-B4E5-3ACC8823F08A}"/>
              </a:ext>
            </a:extLst>
          </p:cNvPr>
          <p:cNvCxnSpPr>
            <a:cxnSpLocks/>
          </p:cNvCxnSpPr>
          <p:nvPr/>
        </p:nvCxnSpPr>
        <p:spPr>
          <a:xfrm>
            <a:off x="2704563" y="2434107"/>
            <a:ext cx="264542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56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핵심기능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집중 모드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64788F-6211-3E43-922E-D29C7037A7D5}"/>
              </a:ext>
            </a:extLst>
          </p:cNvPr>
          <p:cNvSpPr/>
          <p:nvPr/>
        </p:nvSpPr>
        <p:spPr>
          <a:xfrm>
            <a:off x="5195441" y="1694353"/>
            <a:ext cx="6356907" cy="4165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7B58D4-E778-E04D-B7D0-42BF2CC87544}"/>
              </a:ext>
            </a:extLst>
          </p:cNvPr>
          <p:cNvSpPr/>
          <p:nvPr/>
        </p:nvSpPr>
        <p:spPr>
          <a:xfrm>
            <a:off x="6186634" y="2331075"/>
            <a:ext cx="487631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사용자에게 집중 모드의 강</a:t>
            </a:r>
            <a:r>
              <a:rPr lang="en-US" altLang="ko-KR" sz="2400" dirty="0"/>
              <a:t>,</a:t>
            </a:r>
            <a:r>
              <a:rPr lang="ko-KR" altLang="en-US" sz="2400" dirty="0"/>
              <a:t> 약 </a:t>
            </a: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제어를 제공한다</a:t>
            </a:r>
            <a:r>
              <a:rPr lang="en-US" altLang="ko-KR" sz="2400" dirty="0"/>
              <a:t>.</a:t>
            </a:r>
          </a:p>
          <a:p>
            <a:pPr lvl="0">
              <a:defRPr/>
            </a:pP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클릭 시</a:t>
            </a:r>
            <a:r>
              <a:rPr lang="en-US" altLang="ko-KR" sz="2400" dirty="0"/>
              <a:t>,</a:t>
            </a:r>
            <a:r>
              <a:rPr lang="ko-KR" altLang="en-US" sz="2400" dirty="0"/>
              <a:t> 집중 모드 가동 시간을 </a:t>
            </a:r>
            <a:endParaRPr lang="en-US" altLang="ko-KR" sz="2400" dirty="0"/>
          </a:p>
          <a:p>
            <a:pPr lvl="0">
              <a:defRPr/>
            </a:pPr>
            <a:r>
              <a:rPr lang="ko-KR" altLang="en-US" sz="2400" dirty="0" err="1"/>
              <a:t>입력받는다</a:t>
            </a:r>
            <a:r>
              <a:rPr lang="en-US" altLang="ko-KR" sz="2400" dirty="0"/>
              <a:t>.</a:t>
            </a:r>
          </a:p>
          <a:p>
            <a:pPr lvl="0">
              <a:defRPr/>
            </a:pP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가동 시간 입력 후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딜레이를</a:t>
            </a:r>
            <a:r>
              <a:rPr lang="ko-KR" altLang="en-US" sz="2400" dirty="0"/>
              <a:t> 통해 타이머 기능을 제공한다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7D4C790D-CBB5-DE41-A017-EC5B3B7CD254}"/>
              </a:ext>
            </a:extLst>
          </p:cNvPr>
          <p:cNvSpPr/>
          <p:nvPr/>
        </p:nvSpPr>
        <p:spPr>
          <a:xfrm rot="5400000">
            <a:off x="5318388" y="2322249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E7C4E7-A74A-AD4D-9E0C-44535812A372}"/>
              </a:ext>
            </a:extLst>
          </p:cNvPr>
          <p:cNvSpPr txBox="1"/>
          <p:nvPr/>
        </p:nvSpPr>
        <p:spPr>
          <a:xfrm>
            <a:off x="10622806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핵심기능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B2BAC1-3326-2A45-A621-5B6CEC54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57" y="1361686"/>
            <a:ext cx="2870200" cy="5029200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301CA-CE66-BD44-B4E5-3ACC8823F08A}"/>
              </a:ext>
            </a:extLst>
          </p:cNvPr>
          <p:cNvCxnSpPr>
            <a:cxnSpLocks/>
          </p:cNvCxnSpPr>
          <p:nvPr/>
        </p:nvCxnSpPr>
        <p:spPr>
          <a:xfrm>
            <a:off x="3684434" y="2434107"/>
            <a:ext cx="166555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75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핵심기능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가습 모드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64788F-6211-3E43-922E-D29C7037A7D5}"/>
              </a:ext>
            </a:extLst>
          </p:cNvPr>
          <p:cNvSpPr/>
          <p:nvPr/>
        </p:nvSpPr>
        <p:spPr>
          <a:xfrm>
            <a:off x="5195441" y="1694353"/>
            <a:ext cx="6356907" cy="4165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7B58D4-E778-E04D-B7D0-42BF2CC87544}"/>
              </a:ext>
            </a:extLst>
          </p:cNvPr>
          <p:cNvSpPr/>
          <p:nvPr/>
        </p:nvSpPr>
        <p:spPr>
          <a:xfrm>
            <a:off x="6186634" y="2331075"/>
            <a:ext cx="487631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사용자에게 가습 모드의 강</a:t>
            </a:r>
            <a:r>
              <a:rPr lang="en-US" altLang="ko-KR" sz="2400" dirty="0"/>
              <a:t>,</a:t>
            </a:r>
            <a:r>
              <a:rPr lang="ko-KR" altLang="en-US" sz="2400" dirty="0"/>
              <a:t> 약 </a:t>
            </a: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제어를 제공한다</a:t>
            </a:r>
            <a:r>
              <a:rPr lang="en-US" altLang="ko-KR" sz="2400" dirty="0"/>
              <a:t>.</a:t>
            </a:r>
          </a:p>
          <a:p>
            <a:pPr lvl="0">
              <a:defRPr/>
            </a:pP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클릭 시</a:t>
            </a:r>
            <a:r>
              <a:rPr lang="en-US" altLang="ko-KR" sz="2400" dirty="0"/>
              <a:t>,</a:t>
            </a:r>
            <a:r>
              <a:rPr lang="ko-KR" altLang="en-US" sz="2400" dirty="0"/>
              <a:t> 가습 모드 가동 시간을 </a:t>
            </a:r>
            <a:endParaRPr lang="en-US" altLang="ko-KR" sz="2400" dirty="0"/>
          </a:p>
          <a:p>
            <a:pPr lvl="0">
              <a:defRPr/>
            </a:pPr>
            <a:r>
              <a:rPr lang="ko-KR" altLang="en-US" sz="2400" dirty="0" err="1"/>
              <a:t>입력받는다</a:t>
            </a:r>
            <a:r>
              <a:rPr lang="en-US" altLang="ko-KR" sz="2400" dirty="0"/>
              <a:t>.</a:t>
            </a:r>
          </a:p>
          <a:p>
            <a:pPr lvl="0">
              <a:defRPr/>
            </a:pP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가동 시간 입력 후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딜레이를</a:t>
            </a:r>
            <a:r>
              <a:rPr lang="ko-KR" altLang="en-US" sz="2400" dirty="0"/>
              <a:t> 통해 타이머 기능을 제공한다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7D4C790D-CBB5-DE41-A017-EC5B3B7CD254}"/>
              </a:ext>
            </a:extLst>
          </p:cNvPr>
          <p:cNvSpPr/>
          <p:nvPr/>
        </p:nvSpPr>
        <p:spPr>
          <a:xfrm rot="5400000">
            <a:off x="5318388" y="2322249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E7C4E7-A74A-AD4D-9E0C-44535812A372}"/>
              </a:ext>
            </a:extLst>
          </p:cNvPr>
          <p:cNvSpPr txBox="1"/>
          <p:nvPr/>
        </p:nvSpPr>
        <p:spPr>
          <a:xfrm>
            <a:off x="10622806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핵심기능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B2BAC1-3326-2A45-A621-5B6CEC54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57" y="1361686"/>
            <a:ext cx="2870200" cy="5029200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301CA-CE66-BD44-B4E5-3ACC8823F08A}"/>
              </a:ext>
            </a:extLst>
          </p:cNvPr>
          <p:cNvCxnSpPr>
            <a:cxnSpLocks/>
          </p:cNvCxnSpPr>
          <p:nvPr/>
        </p:nvCxnSpPr>
        <p:spPr>
          <a:xfrm>
            <a:off x="4494727" y="2434107"/>
            <a:ext cx="85526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996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C4981B-8484-4625-80F4-D03D9E44A62D}"/>
              </a:ext>
            </a:extLst>
          </p:cNvPr>
          <p:cNvSpPr txBox="1"/>
          <p:nvPr/>
        </p:nvSpPr>
        <p:spPr>
          <a:xfrm>
            <a:off x="8382070" y="4024550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블루투스 통신 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BlutoothSPP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44DDE-3929-FE40-AE51-F8509D9B555A}"/>
              </a:ext>
            </a:extLst>
          </p:cNvPr>
          <p:cNvSpPr txBox="1"/>
          <p:nvPr/>
        </p:nvSpPr>
        <p:spPr>
          <a:xfrm>
            <a:off x="8382070" y="4359400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+mn-ea"/>
              </a:rPr>
              <a:t>핸들러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0109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21450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블루투스 통신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5070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61746" y="5384800"/>
            <a:ext cx="10938832" cy="938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027034" y="5640115"/>
            <a:ext cx="5038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블루투스 변수 선언 및 </a:t>
            </a:r>
            <a:r>
              <a:rPr kumimoji="1" lang="ko-KR" altLang="en-US" sz="2400" dirty="0" err="1"/>
              <a:t>생성자</a:t>
            </a:r>
            <a:r>
              <a:rPr kumimoji="1" lang="ko-KR" altLang="en-US" sz="2400" dirty="0"/>
              <a:t> 정의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776038" y="573467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0541E-C450-5F40-8963-DEAAF4BD1CC2}"/>
              </a:ext>
            </a:extLst>
          </p:cNvPr>
          <p:cNvSpPr txBox="1"/>
          <p:nvPr/>
        </p:nvSpPr>
        <p:spPr>
          <a:xfrm>
            <a:off x="9491730" y="329214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블루투스 통신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ko-KR" altLang="en-US" sz="1200" dirty="0" err="1">
                <a:latin typeface="+mj-ea"/>
                <a:ea typeface="+mj-ea"/>
              </a:rPr>
              <a:t>핸들러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    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4CD3E6B-B047-7A40-88EC-23BA70272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03" y="1319429"/>
            <a:ext cx="9231993" cy="384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89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21450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블루투스 통신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5070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61746" y="5384800"/>
            <a:ext cx="10938832" cy="938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027034" y="5678752"/>
            <a:ext cx="10350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 err="1"/>
              <a:t>아두이노에서</a:t>
            </a:r>
            <a:r>
              <a:rPr kumimoji="1" lang="ko-KR" altLang="en-US" sz="2000" dirty="0"/>
              <a:t> 온 데이터를 </a:t>
            </a:r>
            <a:r>
              <a:rPr kumimoji="1" lang="en-US" altLang="ko-KR" sz="2000" dirty="0"/>
              <a:t>data</a:t>
            </a:r>
            <a:r>
              <a:rPr kumimoji="1" lang="ko-KR" altLang="en-US" sz="2000" dirty="0"/>
              <a:t> 배열에 넣어 합친 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message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통해 </a:t>
            </a:r>
            <a:r>
              <a:rPr kumimoji="1" lang="en-US" altLang="ko-KR" sz="2000" dirty="0"/>
              <a:t>Toast</a:t>
            </a:r>
            <a:r>
              <a:rPr kumimoji="1" lang="ko-KR" altLang="en-US" sz="2000" dirty="0"/>
              <a:t> 메시지 출력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776038" y="573467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 descr="스크린샷, 전화이(가) 표시된 사진&#10;&#10;자동 생성된 설명">
            <a:extLst>
              <a:ext uri="{FF2B5EF4-FFF2-40B4-BE49-F238E27FC236}">
                <a16:creationId xmlns:a16="http://schemas.microsoft.com/office/drawing/2014/main" id="{4F90EA6A-4DDF-E04C-9822-68D4D5775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32" y="1179631"/>
            <a:ext cx="6830135" cy="40775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384C4D-1BEF-3147-B485-91F07FF1D1AE}"/>
              </a:ext>
            </a:extLst>
          </p:cNvPr>
          <p:cNvSpPr txBox="1"/>
          <p:nvPr/>
        </p:nvSpPr>
        <p:spPr>
          <a:xfrm>
            <a:off x="9491730" y="329214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블루투스 통신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ko-KR" altLang="en-US" sz="1200" dirty="0" err="1">
                <a:latin typeface="+mj-ea"/>
                <a:ea typeface="+mj-ea"/>
              </a:rPr>
              <a:t>핸들러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   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0819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21450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블루투스 통신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5070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F723C36-3138-0644-92FA-91F835FA2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389542"/>
            <a:ext cx="10261600" cy="36195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E622BB-19F5-3748-BCBF-77354BB6BE2F}"/>
              </a:ext>
            </a:extLst>
          </p:cNvPr>
          <p:cNvSpPr/>
          <p:nvPr/>
        </p:nvSpPr>
        <p:spPr>
          <a:xfrm>
            <a:off x="661746" y="5238079"/>
            <a:ext cx="10938832" cy="1304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00094-722E-734A-A8C5-9256F80BD9C2}"/>
              </a:ext>
            </a:extLst>
          </p:cNvPr>
          <p:cNvSpPr txBox="1"/>
          <p:nvPr/>
        </p:nvSpPr>
        <p:spPr>
          <a:xfrm>
            <a:off x="1108576" y="5428575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블루투스 연결 버튼 변수 선언</a:t>
            </a: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48347E3E-2F31-304D-9D00-3B37E3325478}"/>
              </a:ext>
            </a:extLst>
          </p:cNvPr>
          <p:cNvSpPr/>
          <p:nvPr/>
        </p:nvSpPr>
        <p:spPr>
          <a:xfrm rot="5400000">
            <a:off x="857580" y="552313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A53472-DA25-7540-A4A3-1F4D326E740A}"/>
              </a:ext>
            </a:extLst>
          </p:cNvPr>
          <p:cNvSpPr txBox="1"/>
          <p:nvPr/>
        </p:nvSpPr>
        <p:spPr>
          <a:xfrm>
            <a:off x="1108576" y="5907546"/>
            <a:ext cx="6070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err="1"/>
              <a:t>페어링</a:t>
            </a:r>
            <a:r>
              <a:rPr kumimoji="1" lang="ko-KR" altLang="en-US" sz="2400" dirty="0"/>
              <a:t> 되어있는 기기 목록 출력 화면 생성</a:t>
            </a:r>
          </a:p>
        </p:txBody>
      </p:sp>
      <p:sp>
        <p:nvSpPr>
          <p:cNvPr id="18" name="삼각형 17">
            <a:extLst>
              <a:ext uri="{FF2B5EF4-FFF2-40B4-BE49-F238E27FC236}">
                <a16:creationId xmlns:a16="http://schemas.microsoft.com/office/drawing/2014/main" id="{D63E7478-6C99-4441-9641-7877C8F8170D}"/>
              </a:ext>
            </a:extLst>
          </p:cNvPr>
          <p:cNvSpPr/>
          <p:nvPr/>
        </p:nvSpPr>
        <p:spPr>
          <a:xfrm rot="5400000">
            <a:off x="857580" y="600210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67E23F-D5C7-6F4B-9613-81605C643411}"/>
              </a:ext>
            </a:extLst>
          </p:cNvPr>
          <p:cNvSpPr txBox="1"/>
          <p:nvPr/>
        </p:nvSpPr>
        <p:spPr>
          <a:xfrm>
            <a:off x="9491730" y="329214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블루투스 통신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ko-KR" altLang="en-US" sz="1200" dirty="0" err="1">
                <a:latin typeface="+mj-ea"/>
                <a:ea typeface="+mj-ea"/>
              </a:rPr>
              <a:t>핸들러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   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5517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784" y="2143078"/>
            <a:ext cx="150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latin typeface="+mn-ea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48842" y="2334627"/>
            <a:ext cx="507502" cy="376397"/>
            <a:chOff x="5548842" y="2334627"/>
            <a:chExt cx="507502" cy="37639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3165410"/>
            <a:ext cx="12359" cy="204842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747" y="326815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47" y="366826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구성</a:t>
            </a:r>
            <a:endParaRPr lang="en-US" altLang="ko-KR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5746" y="4062890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제공 기능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16433" y="32494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1.</a:t>
            </a:r>
            <a:endParaRPr lang="ko-KR" altLang="en-US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1691" y="36390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2.</a:t>
            </a:r>
            <a:endParaRPr lang="ko-KR" altLang="en-US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691" y="40286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3.</a:t>
            </a:r>
            <a:endParaRPr lang="ko-KR" altLang="en-US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165813-87BC-4385-ADA2-537CB62ADDCD}"/>
              </a:ext>
            </a:extLst>
          </p:cNvPr>
          <p:cNvSpPr txBox="1"/>
          <p:nvPr/>
        </p:nvSpPr>
        <p:spPr>
          <a:xfrm>
            <a:off x="4910302" y="4411202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4.</a:t>
            </a:r>
            <a:endParaRPr lang="ko-KR" altLang="en-US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073F18-050E-4EB1-8A5E-395D731860DC}"/>
              </a:ext>
            </a:extLst>
          </p:cNvPr>
          <p:cNvSpPr txBox="1"/>
          <p:nvPr/>
        </p:nvSpPr>
        <p:spPr>
          <a:xfrm>
            <a:off x="5625745" y="4458726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 기술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19A29E-17A3-4741-B077-6A7048BB79DC}"/>
              </a:ext>
            </a:extLst>
          </p:cNvPr>
          <p:cNvSpPr txBox="1"/>
          <p:nvPr/>
        </p:nvSpPr>
        <p:spPr>
          <a:xfrm>
            <a:off x="4910302" y="4796067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5.</a:t>
            </a:r>
            <a:endParaRPr lang="ko-KR" altLang="en-US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F805A3-9D90-2549-91C5-1C66C7D45529}"/>
              </a:ext>
            </a:extLst>
          </p:cNvPr>
          <p:cNvSpPr txBox="1"/>
          <p:nvPr/>
        </p:nvSpPr>
        <p:spPr>
          <a:xfrm>
            <a:off x="5625745" y="4843039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21450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블루투스 통신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5070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8798080-EB62-3842-9867-EFF45A4C7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64" y="1200421"/>
            <a:ext cx="8132273" cy="378432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F7B5C6-3558-A54D-A206-E2BF3529C9C9}"/>
              </a:ext>
            </a:extLst>
          </p:cNvPr>
          <p:cNvSpPr/>
          <p:nvPr/>
        </p:nvSpPr>
        <p:spPr>
          <a:xfrm>
            <a:off x="661746" y="5384800"/>
            <a:ext cx="10938832" cy="938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F66372-17F7-D444-9622-E5A588AED2FE}"/>
              </a:ext>
            </a:extLst>
          </p:cNvPr>
          <p:cNvSpPr txBox="1"/>
          <p:nvPr/>
        </p:nvSpPr>
        <p:spPr>
          <a:xfrm>
            <a:off x="1027034" y="5640115"/>
            <a:ext cx="5038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블루투스 중지 및 시작 메서드 선언</a:t>
            </a: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6D359FB6-8FD0-E148-9248-B5D56F5F892F}"/>
              </a:ext>
            </a:extLst>
          </p:cNvPr>
          <p:cNvSpPr/>
          <p:nvPr/>
        </p:nvSpPr>
        <p:spPr>
          <a:xfrm rot="5400000">
            <a:off x="776038" y="573467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1DAF9B-3DB7-6E4A-B953-BD0EB827F015}"/>
              </a:ext>
            </a:extLst>
          </p:cNvPr>
          <p:cNvSpPr txBox="1"/>
          <p:nvPr/>
        </p:nvSpPr>
        <p:spPr>
          <a:xfrm>
            <a:off x="9491730" y="329214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블루투스 통신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ko-KR" altLang="en-US" sz="1200" dirty="0" err="1">
                <a:latin typeface="+mj-ea"/>
                <a:ea typeface="+mj-ea"/>
              </a:rPr>
              <a:t>핸들러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   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98283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2145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 err="1">
                <a:ln w="0"/>
              </a:rPr>
              <a:t>핸들러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5070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스크린샷, 텍스트, 전화이(가) 표시된 사진&#10;&#10;자동 생성된 설명">
            <a:extLst>
              <a:ext uri="{FF2B5EF4-FFF2-40B4-BE49-F238E27FC236}">
                <a16:creationId xmlns:a16="http://schemas.microsoft.com/office/drawing/2014/main" id="{4C0699BA-8E63-A141-B2E9-3794FA9E4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956" y="1105841"/>
            <a:ext cx="6540087" cy="441339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39D00E-556F-5A45-BE03-904A5F0F546C}"/>
              </a:ext>
            </a:extLst>
          </p:cNvPr>
          <p:cNvSpPr/>
          <p:nvPr/>
        </p:nvSpPr>
        <p:spPr>
          <a:xfrm>
            <a:off x="661746" y="5557874"/>
            <a:ext cx="10938832" cy="868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58FA43-6111-1D48-8DE8-86D97CD59727}"/>
              </a:ext>
            </a:extLst>
          </p:cNvPr>
          <p:cNvSpPr txBox="1"/>
          <p:nvPr/>
        </p:nvSpPr>
        <p:spPr>
          <a:xfrm>
            <a:off x="1027034" y="5627236"/>
            <a:ext cx="7537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블루투스 연결 완료 후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사용 준비가 되면 자동으로 실행되는 </a:t>
            </a:r>
            <a:r>
              <a:rPr kumimoji="1" lang="en-US" altLang="ko-KR" sz="1600" dirty="0"/>
              <a:t>setup()</a:t>
            </a:r>
            <a:r>
              <a:rPr kumimoji="1" lang="ko-KR" altLang="en-US" sz="1600" dirty="0"/>
              <a:t>메서드 정의</a:t>
            </a:r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3007A06F-356F-DC4A-B9D3-56257FFF033B}"/>
              </a:ext>
            </a:extLst>
          </p:cNvPr>
          <p:cNvSpPr/>
          <p:nvPr/>
        </p:nvSpPr>
        <p:spPr>
          <a:xfrm rot="5400000">
            <a:off x="776038" y="5657400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5C8F1E-20A0-D048-B40D-A2204F7283D3}"/>
              </a:ext>
            </a:extLst>
          </p:cNvPr>
          <p:cNvSpPr txBox="1"/>
          <p:nvPr/>
        </p:nvSpPr>
        <p:spPr>
          <a:xfrm>
            <a:off x="1027034" y="6026482"/>
            <a:ext cx="6795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종료 버튼 클릭 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이전에 진행중이던 예약 전부 지우기 </a:t>
            </a:r>
            <a:r>
              <a:rPr kumimoji="1" lang="en-US" altLang="ko-KR" sz="1600" dirty="0"/>
              <a:t>(Handler</a:t>
            </a:r>
            <a:r>
              <a:rPr kumimoji="1" lang="ko-KR" altLang="en-US" sz="1600" dirty="0"/>
              <a:t> 이용</a:t>
            </a:r>
            <a:r>
              <a:rPr kumimoji="1" lang="en-US" altLang="ko-KR" sz="1600" dirty="0"/>
              <a:t>)</a:t>
            </a:r>
            <a:endParaRPr kumimoji="1" lang="ko-KR" altLang="en-US" sz="1600" dirty="0"/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2665B530-6140-6B47-8FB2-160C982F4908}"/>
              </a:ext>
            </a:extLst>
          </p:cNvPr>
          <p:cNvSpPr/>
          <p:nvPr/>
        </p:nvSpPr>
        <p:spPr>
          <a:xfrm rot="5400000">
            <a:off x="776038" y="6056646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9D041D-DFEF-A94F-B6BD-3FE06429FE13}"/>
              </a:ext>
            </a:extLst>
          </p:cNvPr>
          <p:cNvSpPr txBox="1"/>
          <p:nvPr/>
        </p:nvSpPr>
        <p:spPr>
          <a:xfrm>
            <a:off x="9491730" y="329214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블루투스 통신          </a:t>
            </a:r>
            <a:r>
              <a:rPr lang="ko-KR" altLang="en-US" sz="1200" b="1" u="sng" dirty="0" err="1">
                <a:solidFill>
                  <a:srgbClr val="C00000"/>
                </a:solidFill>
                <a:latin typeface="+mj-ea"/>
                <a:ea typeface="+mj-ea"/>
              </a:rPr>
              <a:t>핸들러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   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628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2145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 err="1">
                <a:ln w="0"/>
              </a:rPr>
              <a:t>핸들러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5070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A43B01-0EFD-2648-977E-E100BE145FBB}"/>
              </a:ext>
            </a:extLst>
          </p:cNvPr>
          <p:cNvSpPr/>
          <p:nvPr/>
        </p:nvSpPr>
        <p:spPr>
          <a:xfrm>
            <a:off x="661746" y="5238079"/>
            <a:ext cx="10938832" cy="1304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F894A5-6857-8E47-8D15-D8FCBEC7665A}"/>
              </a:ext>
            </a:extLst>
          </p:cNvPr>
          <p:cNvSpPr txBox="1"/>
          <p:nvPr/>
        </p:nvSpPr>
        <p:spPr>
          <a:xfrm>
            <a:off x="1108576" y="5480091"/>
            <a:ext cx="9990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메인스레드와 </a:t>
            </a:r>
            <a:r>
              <a:rPr kumimoji="1" lang="ko-KR" altLang="en-US" sz="1600" dirty="0" err="1"/>
              <a:t>서브스레드</a:t>
            </a:r>
            <a:r>
              <a:rPr kumimoji="1" lang="ko-KR" altLang="en-US" sz="1600" dirty="0"/>
              <a:t> 간에 </a:t>
            </a:r>
            <a:r>
              <a:rPr kumimoji="1" lang="en-US" altLang="ko-KR" sz="1600" dirty="0"/>
              <a:t>Handler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통해 메시지를 전달하여 메시지 큐에 저장하는 방식의 통신 사용</a:t>
            </a: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34012C14-1F0B-8E49-87B5-58B9A995F8A3}"/>
              </a:ext>
            </a:extLst>
          </p:cNvPr>
          <p:cNvSpPr/>
          <p:nvPr/>
        </p:nvSpPr>
        <p:spPr>
          <a:xfrm rot="5400000">
            <a:off x="857580" y="552313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4C290F-494C-154B-929E-A62A15271745}"/>
              </a:ext>
            </a:extLst>
          </p:cNvPr>
          <p:cNvSpPr txBox="1"/>
          <p:nvPr/>
        </p:nvSpPr>
        <p:spPr>
          <a:xfrm>
            <a:off x="1108576" y="5984820"/>
            <a:ext cx="6503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FIFO(First In First OUT) </a:t>
            </a:r>
            <a:r>
              <a:rPr lang="ko-KR" altLang="en-US" sz="1600" dirty="0"/>
              <a:t>방식으로 먼저 전달 받은 메시지를 먼저 처리</a:t>
            </a:r>
            <a:endParaRPr kumimoji="1" lang="ko-KR" altLang="en-US" sz="1400" dirty="0"/>
          </a:p>
        </p:txBody>
      </p:sp>
      <p:sp>
        <p:nvSpPr>
          <p:cNvPr id="20" name="삼각형 19">
            <a:extLst>
              <a:ext uri="{FF2B5EF4-FFF2-40B4-BE49-F238E27FC236}">
                <a16:creationId xmlns:a16="http://schemas.microsoft.com/office/drawing/2014/main" id="{2847B579-7429-0643-B106-1FDA008C0F2A}"/>
              </a:ext>
            </a:extLst>
          </p:cNvPr>
          <p:cNvSpPr/>
          <p:nvPr/>
        </p:nvSpPr>
        <p:spPr>
          <a:xfrm rot="5400000">
            <a:off x="857580" y="600210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 descr="스크린샷, 앉아있는, 전화, 휴대폰이(가) 표시된 사진&#10;&#10;자동 생성된 설명">
            <a:extLst>
              <a:ext uri="{FF2B5EF4-FFF2-40B4-BE49-F238E27FC236}">
                <a16:creationId xmlns:a16="http://schemas.microsoft.com/office/drawing/2014/main" id="{E46DD2CD-5347-3C40-B8FD-B956A351A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5" y="1317189"/>
            <a:ext cx="5238872" cy="3650353"/>
          </a:xfrm>
          <a:prstGeom prst="rect">
            <a:avLst/>
          </a:prstGeom>
        </p:spPr>
      </p:pic>
      <p:pic>
        <p:nvPicPr>
          <p:cNvPr id="6" name="그림 5" descr="스크린샷, 전화, 휴대폰, 앉아있는이(가) 표시된 사진&#10;&#10;자동 생성된 설명">
            <a:extLst>
              <a:ext uri="{FF2B5EF4-FFF2-40B4-BE49-F238E27FC236}">
                <a16:creationId xmlns:a16="http://schemas.microsoft.com/office/drawing/2014/main" id="{26BDCED8-86AA-ED4B-95AB-C3E4A233C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670" y="1317189"/>
            <a:ext cx="6593400" cy="36503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2CF556-C729-D443-A032-C6B4495B8EB1}"/>
              </a:ext>
            </a:extLst>
          </p:cNvPr>
          <p:cNvSpPr txBox="1"/>
          <p:nvPr/>
        </p:nvSpPr>
        <p:spPr>
          <a:xfrm>
            <a:off x="9491730" y="329214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블루투스 통신          </a:t>
            </a:r>
            <a:r>
              <a:rPr lang="ko-KR" altLang="en-US" sz="1200" b="1" u="sng" dirty="0" err="1">
                <a:solidFill>
                  <a:srgbClr val="C00000"/>
                </a:solidFill>
                <a:latin typeface="+mj-ea"/>
                <a:ea typeface="+mj-ea"/>
              </a:rPr>
              <a:t>핸들러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   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8267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부록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9D35E-DDEA-DE4E-BE20-FEDEB4D66B62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참여 목록</a:t>
            </a:r>
          </a:p>
        </p:txBody>
      </p:sp>
    </p:spTree>
    <p:extLst>
      <p:ext uri="{BB962C8B-B14F-4D97-AF65-F5344CB8AC3E}">
        <p14:creationId xmlns:p14="http://schemas.microsoft.com/office/powerpoint/2010/main" val="3498588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EE938B-9DDC-554F-943A-6F2225A38F13}"/>
              </a:ext>
            </a:extLst>
          </p:cNvPr>
          <p:cNvSpPr/>
          <p:nvPr/>
        </p:nvSpPr>
        <p:spPr>
          <a:xfrm>
            <a:off x="270933" y="2302562"/>
            <a:ext cx="11650134" cy="2015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5.</a:t>
            </a:r>
            <a:r>
              <a:rPr lang="ko-KR" altLang="en-US" sz="1600" b="1" dirty="0">
                <a:latin typeface="+mj-ea"/>
                <a:ea typeface="+mj-ea"/>
              </a:rPr>
              <a:t>부록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참여 목록</a:t>
            </a:r>
            <a:endParaRPr lang="ko-KR" alt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DBE734-D2C4-234C-A237-908F7DA049A7}"/>
              </a:ext>
            </a:extLst>
          </p:cNvPr>
          <p:cNvSpPr/>
          <p:nvPr/>
        </p:nvSpPr>
        <p:spPr>
          <a:xfrm>
            <a:off x="1138545" y="3069357"/>
            <a:ext cx="7150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한양대 에리카 </a:t>
            </a:r>
            <a:r>
              <a:rPr lang="en-US" altLang="ko-KR" sz="2400" dirty="0"/>
              <a:t>4</a:t>
            </a:r>
            <a:r>
              <a:rPr lang="ko-KR" altLang="en-US" sz="2400" dirty="0"/>
              <a:t>학년 학생 외주 작업 </a:t>
            </a:r>
            <a:r>
              <a:rPr lang="en-US" altLang="ko-KR" sz="2400" dirty="0"/>
              <a:t>(</a:t>
            </a:r>
            <a:r>
              <a:rPr lang="ko-KR" altLang="en-US" sz="2400" dirty="0"/>
              <a:t>한양대학교</a:t>
            </a:r>
            <a:r>
              <a:rPr lang="en-US" altLang="ko-KR" sz="2400" dirty="0"/>
              <a:t>)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99E74BF6-84D7-CE48-A454-A41EF7C81558}"/>
              </a:ext>
            </a:extLst>
          </p:cNvPr>
          <p:cNvSpPr/>
          <p:nvPr/>
        </p:nvSpPr>
        <p:spPr>
          <a:xfrm rot="5400000">
            <a:off x="857580" y="317109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6654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2250" y="3125076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  <a:ea typeface="+mj-ea"/>
              </a:rPr>
              <a:t>THANK YOU</a:t>
            </a:r>
            <a:endParaRPr lang="ko-KR" altLang="en-US" sz="2800" b="1" dirty="0"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1.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주제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목적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목표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16102" y="4817188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본인 역할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BA86AD-1640-3145-BF0D-3505559ACB53}"/>
              </a:ext>
            </a:extLst>
          </p:cNvPr>
          <p:cNvSpPr txBox="1"/>
          <p:nvPr/>
        </p:nvSpPr>
        <p:spPr>
          <a:xfrm>
            <a:off x="8416102" y="5213796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S/W</a:t>
            </a:r>
            <a:r>
              <a:rPr lang="ko-KR" altLang="en-US" sz="1400" dirty="0">
                <a:latin typeface="+mn-ea"/>
              </a:rPr>
              <a:t> 개발 범위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236571-088B-F64C-8D99-0A3AF59D0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716" y="1560452"/>
            <a:ext cx="9006568" cy="50676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43859" y="1144872"/>
            <a:ext cx="7504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+mn-ea"/>
              </a:rPr>
              <a:t>SmartDiffuser</a:t>
            </a:r>
            <a:r>
              <a:rPr lang="en-US" altLang="ko-KR" sz="4000" b="1" dirty="0">
                <a:latin typeface="+mn-ea"/>
              </a:rPr>
              <a:t> App</a:t>
            </a:r>
            <a:r>
              <a:rPr lang="ko-KR" altLang="en-US" sz="4000" b="1" dirty="0">
                <a:latin typeface="+mn-ea"/>
              </a:rPr>
              <a:t> 개발 </a:t>
            </a:r>
            <a:r>
              <a:rPr lang="en-US" altLang="ko-KR" sz="4000" b="1" dirty="0">
                <a:latin typeface="+mn-ea"/>
              </a:rPr>
              <a:t>(Android) </a:t>
            </a:r>
            <a:endParaRPr lang="ko-KR" altLang="en-US" sz="4000" b="1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39178-0719-1042-BF1D-7653085A2F7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7BE-C14E-AB46-B72F-0FA252D09A29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주제</a:t>
            </a:r>
            <a:r>
              <a:rPr lang="ko-KR" altLang="en-US" sz="1200" dirty="0">
                <a:latin typeface="+mj-ea"/>
                <a:ea typeface="+mj-ea"/>
              </a:rPr>
              <a:t>          목적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목표         본인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dirty="0">
                <a:latin typeface="+mj-ea"/>
                <a:ea typeface="+mj-ea"/>
              </a:rPr>
              <a:t>S/W </a:t>
            </a:r>
            <a:r>
              <a:rPr lang="ko-KR" altLang="en-US" sz="1200" dirty="0">
                <a:latin typeface="+mj-ea"/>
                <a:ea typeface="+mj-ea"/>
              </a:rPr>
              <a:t>개발 범위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10346" y="2330511"/>
            <a:ext cx="11369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/>
              <a:t>센서와의 통신 기능을 내장하는 </a:t>
            </a:r>
            <a:r>
              <a:rPr lang="en-US" altLang="ko-KR" sz="2400" dirty="0"/>
              <a:t>Smart Diffuser </a:t>
            </a:r>
            <a:r>
              <a:rPr lang="ko-KR" altLang="en-US" sz="2400" dirty="0"/>
              <a:t>제어 </a:t>
            </a:r>
            <a:r>
              <a:rPr lang="en-US" altLang="ko-KR" sz="2400" dirty="0"/>
              <a:t>App</a:t>
            </a:r>
            <a:r>
              <a:rPr lang="ko-KR" altLang="en-US" sz="2400" dirty="0"/>
              <a:t>을 개발하여</a:t>
            </a:r>
            <a:endParaRPr lang="en-US" altLang="ko-KR" sz="2400" dirty="0"/>
          </a:p>
          <a:p>
            <a:pPr fontAlgn="base"/>
            <a:r>
              <a:rPr lang="ko-KR" altLang="en-US" sz="2400" dirty="0"/>
              <a:t>사용자에게 보다 편리한 서비스를 제공한다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1082544" y="1628104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목적</a:t>
            </a:r>
          </a:p>
        </p:txBody>
      </p:sp>
      <p:sp>
        <p:nvSpPr>
          <p:cNvPr id="13" name="타원 12"/>
          <p:cNvSpPr/>
          <p:nvPr/>
        </p:nvSpPr>
        <p:spPr>
          <a:xfrm>
            <a:off x="912725" y="1809606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912725" y="374171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2544" y="3583243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목표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346" y="4297783"/>
            <a:ext cx="1217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/>
              <a:t>3</a:t>
            </a:r>
            <a:r>
              <a:rPr lang="ko-KR" altLang="en-US" sz="2400" dirty="0"/>
              <a:t>가지의 모드를 각각 독립적으로 제어하는 서비스를 제공한다</a:t>
            </a:r>
            <a:r>
              <a:rPr lang="en-US" altLang="ko-KR" sz="24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DEF333-F967-6546-9449-AD471D6FF2D5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주제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목적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/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목표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</a:rPr>
              <a:t>본인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dirty="0">
                <a:latin typeface="+mj-ea"/>
                <a:ea typeface="+mj-ea"/>
              </a:rPr>
              <a:t>S/W </a:t>
            </a:r>
            <a:r>
              <a:rPr lang="ko-KR" altLang="en-US" sz="1200" dirty="0">
                <a:latin typeface="+mj-ea"/>
                <a:ea typeface="+mj-ea"/>
              </a:rPr>
              <a:t>개발 범위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1" name="삼각형 10">
            <a:extLst>
              <a:ext uri="{FF2B5EF4-FFF2-40B4-BE49-F238E27FC236}">
                <a16:creationId xmlns:a16="http://schemas.microsoft.com/office/drawing/2014/main" id="{96CD0BCC-AE68-CF43-880D-45C74F9F3979}"/>
              </a:ext>
            </a:extLst>
          </p:cNvPr>
          <p:cNvSpPr/>
          <p:nvPr/>
        </p:nvSpPr>
        <p:spPr>
          <a:xfrm rot="5400000">
            <a:off x="1286747" y="53796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26B12D-BB83-4641-822F-79CA77070DD4}"/>
              </a:ext>
            </a:extLst>
          </p:cNvPr>
          <p:cNvSpPr txBox="1"/>
          <p:nvPr/>
        </p:nvSpPr>
        <p:spPr>
          <a:xfrm>
            <a:off x="1528360" y="522989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수면 모드</a:t>
            </a:r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606C26FD-982F-2C4B-8B22-FC744F69E25D}"/>
              </a:ext>
            </a:extLst>
          </p:cNvPr>
          <p:cNvSpPr/>
          <p:nvPr/>
        </p:nvSpPr>
        <p:spPr>
          <a:xfrm rot="5400000">
            <a:off x="4973376" y="53796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AFA43F-8E46-E944-888A-A1ED6AB1A632}"/>
              </a:ext>
            </a:extLst>
          </p:cNvPr>
          <p:cNvSpPr txBox="1"/>
          <p:nvPr/>
        </p:nvSpPr>
        <p:spPr>
          <a:xfrm>
            <a:off x="5214989" y="522989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집중 모드</a:t>
            </a: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D2E62807-D0A6-F442-8464-BF0589C2C1E0}"/>
              </a:ext>
            </a:extLst>
          </p:cNvPr>
          <p:cNvSpPr/>
          <p:nvPr/>
        </p:nvSpPr>
        <p:spPr>
          <a:xfrm rot="5400000">
            <a:off x="8660005" y="53796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4F8C16-A6CB-6647-B538-DE979ADD85AC}"/>
              </a:ext>
            </a:extLst>
          </p:cNvPr>
          <p:cNvSpPr txBox="1"/>
          <p:nvPr/>
        </p:nvSpPr>
        <p:spPr>
          <a:xfrm>
            <a:off x="8901618" y="522989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가습 모드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0F8DD-6FEA-A54D-A163-F8C65C3C7DE9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2" grpId="0"/>
      <p:bldP spid="14" grpId="1" animBg="1"/>
      <p:bldP spid="15" grpId="0"/>
      <p:bldP spid="16" grpId="1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690338" y="2138665"/>
            <a:ext cx="6601894" cy="3752220"/>
            <a:chOff x="4932639" y="3401799"/>
            <a:chExt cx="2392643" cy="1160676"/>
          </a:xfrm>
        </p:grpSpPr>
        <p:sp>
          <p:nvSpPr>
            <p:cNvPr id="38" name="직사각형 37"/>
            <p:cNvSpPr/>
            <p:nvPr/>
          </p:nvSpPr>
          <p:spPr>
            <a:xfrm>
              <a:off x="4935713" y="3401799"/>
              <a:ext cx="2389569" cy="11606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2"/>
            <p:cNvSpPr/>
            <p:nvPr/>
          </p:nvSpPr>
          <p:spPr>
            <a:xfrm>
              <a:off x="4932639" y="3402250"/>
              <a:ext cx="167845" cy="167845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693916" y="2312282"/>
            <a:ext cx="659341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정원석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400" dirty="0"/>
              <a:t>UI &amp; UX</a:t>
            </a:r>
            <a:r>
              <a:rPr lang="ko-KR" altLang="en-US" sz="2400" dirty="0"/>
              <a:t> 디자인</a:t>
            </a:r>
            <a:r>
              <a:rPr lang="en-US" altLang="ko-KR" sz="2400" dirty="0"/>
              <a:t>,</a:t>
            </a:r>
          </a:p>
          <a:p>
            <a:pPr algn="ctr"/>
            <a:r>
              <a:rPr lang="en-US" altLang="ko-KR" sz="2400" dirty="0"/>
              <a:t>XML</a:t>
            </a:r>
            <a:r>
              <a:rPr lang="ko-KR" altLang="en-US" sz="2400" dirty="0"/>
              <a:t> 화면 코딩</a:t>
            </a:r>
            <a:r>
              <a:rPr lang="en-US" altLang="ko-KR" sz="2400" dirty="0"/>
              <a:t>,</a:t>
            </a:r>
          </a:p>
          <a:p>
            <a:pPr algn="ctr"/>
            <a:r>
              <a:rPr lang="ko-KR" altLang="en-US" sz="2400" dirty="0"/>
              <a:t>블루투스 통신</a:t>
            </a:r>
            <a:endParaRPr lang="en-US" altLang="ko-KR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22BCCE-CA03-4D4F-AE2B-D81D9D9C23F8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주제          목적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목표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본인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dirty="0">
                <a:latin typeface="+mj-ea"/>
                <a:ea typeface="+mj-ea"/>
              </a:rPr>
              <a:t>S/W </a:t>
            </a:r>
            <a:r>
              <a:rPr lang="ko-KR" altLang="en-US" sz="1200" dirty="0">
                <a:latin typeface="+mj-ea"/>
                <a:ea typeface="+mj-ea"/>
              </a:rPr>
              <a:t>개발 범위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502482-6E88-4D4C-B4A3-22DD235DE98C}"/>
              </a:ext>
            </a:extLst>
          </p:cNvPr>
          <p:cNvSpPr txBox="1"/>
          <p:nvPr/>
        </p:nvSpPr>
        <p:spPr>
          <a:xfrm>
            <a:off x="763055" y="967115"/>
            <a:ext cx="2781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본인 역할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415380C-B6AA-E448-864D-24FB2962D644}"/>
              </a:ext>
            </a:extLst>
          </p:cNvPr>
          <p:cNvSpPr/>
          <p:nvPr/>
        </p:nvSpPr>
        <p:spPr>
          <a:xfrm>
            <a:off x="593236" y="1148617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9CCC67-DC5C-8E43-B4FC-E56617387993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432722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12394" y="2751818"/>
            <a:ext cx="3214458" cy="276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548475" y="2751818"/>
            <a:ext cx="3214458" cy="276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8279723" y="2751818"/>
            <a:ext cx="3214458" cy="276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548640" y="4044456"/>
            <a:ext cx="35269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수면에 도움이 되는 </a:t>
            </a:r>
            <a:r>
              <a:rPr kumimoji="1" lang="ko-KR" altLang="en-US" dirty="0" err="1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디퓨저를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dirty="0">
              <a:solidFill>
                <a:srgbClr val="000000"/>
              </a:solidFill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제어한다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.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강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,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 약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)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가습 모드와 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mix 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가능</a:t>
            </a:r>
            <a:endParaRPr kumimoji="1" lang="ko-KR" altLang="en-US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14702" y="3365808"/>
            <a:ext cx="1518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수면 모드</a:t>
            </a:r>
            <a:endParaRPr kumimoji="1" lang="en-US" altLang="ko-KR" sz="2400" dirty="0">
              <a:solidFill>
                <a:srgbClr val="000000"/>
              </a:solidFill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395963" y="3365138"/>
            <a:ext cx="1518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집중 모드</a:t>
            </a:r>
            <a:endParaRPr lang="ko-KR" altLang="en-US" sz="2400" dirty="0"/>
          </a:p>
        </p:txBody>
      </p:sp>
      <p:sp>
        <p:nvSpPr>
          <p:cNvPr id="67" name="직사각형 66"/>
          <p:cNvSpPr/>
          <p:nvPr/>
        </p:nvSpPr>
        <p:spPr>
          <a:xfrm>
            <a:off x="9118932" y="3365138"/>
            <a:ext cx="1518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가습 모드</a:t>
            </a:r>
            <a:endParaRPr lang="ko-KR" altLang="en-US" sz="2400" dirty="0"/>
          </a:p>
        </p:txBody>
      </p:sp>
      <p:sp>
        <p:nvSpPr>
          <p:cNvPr id="27" name="직사각형 26"/>
          <p:cNvSpPr/>
          <p:nvPr/>
        </p:nvSpPr>
        <p:spPr>
          <a:xfrm>
            <a:off x="954199" y="764992"/>
            <a:ext cx="21451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/>
              <a:t>S/W </a:t>
            </a:r>
            <a:r>
              <a:rPr lang="ko-KR" altLang="en-US" sz="2400" b="1" dirty="0"/>
              <a:t>개발범위</a:t>
            </a:r>
            <a:endParaRPr lang="ko-KR" altLang="en-US" sz="2400" dirty="0"/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F44C2C-CB6F-4D45-892D-AE16746AE975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주제          목적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목표         본인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S/W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범위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754DFB-BDDC-3A40-BF30-C1FCDDBEB0D9}"/>
              </a:ext>
            </a:extLst>
          </p:cNvPr>
          <p:cNvGrpSpPr/>
          <p:nvPr/>
        </p:nvGrpSpPr>
        <p:grpSpPr>
          <a:xfrm>
            <a:off x="1668105" y="2176543"/>
            <a:ext cx="1464961" cy="1171969"/>
            <a:chOff x="3635098" y="1358309"/>
            <a:chExt cx="1464961" cy="1171969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42AC03E6-3EB7-7D4E-A07F-18AD907B5A2C}"/>
                </a:ext>
              </a:extLst>
            </p:cNvPr>
            <p:cNvSpPr/>
            <p:nvPr/>
          </p:nvSpPr>
          <p:spPr>
            <a:xfrm>
              <a:off x="3762536" y="1396868"/>
              <a:ext cx="1199062" cy="106770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" name="그림 3" descr="그리기이(가) 표시된 사진&#10;&#10;자동 생성된 설명">
              <a:extLst>
                <a:ext uri="{FF2B5EF4-FFF2-40B4-BE49-F238E27FC236}">
                  <a16:creationId xmlns:a16="http://schemas.microsoft.com/office/drawing/2014/main" id="{1AA3A977-9B7F-594C-AA77-29177CFFC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098" y="1358309"/>
              <a:ext cx="1464961" cy="1171969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3A21696-6184-D04C-B7B0-055E9170B79F}"/>
              </a:ext>
            </a:extLst>
          </p:cNvPr>
          <p:cNvGrpSpPr/>
          <p:nvPr/>
        </p:nvGrpSpPr>
        <p:grpSpPr>
          <a:xfrm>
            <a:off x="5375372" y="2162163"/>
            <a:ext cx="1544287" cy="1235430"/>
            <a:chOff x="3377274" y="1286857"/>
            <a:chExt cx="1544287" cy="1235430"/>
          </a:xfrm>
        </p:grpSpPr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CA260F78-D36B-1647-B57C-79CA2B3340CC}"/>
                </a:ext>
              </a:extLst>
            </p:cNvPr>
            <p:cNvSpPr/>
            <p:nvPr/>
          </p:nvSpPr>
          <p:spPr>
            <a:xfrm>
              <a:off x="3546680" y="1342571"/>
              <a:ext cx="1199062" cy="106770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19FFBEA-47F5-B948-9D57-530AAA6F0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7274" y="1286857"/>
              <a:ext cx="1544287" cy="123543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3E4469-2BC8-8942-BCD7-A4D73D1D47BA}"/>
              </a:ext>
            </a:extLst>
          </p:cNvPr>
          <p:cNvGrpSpPr/>
          <p:nvPr/>
        </p:nvGrpSpPr>
        <p:grpSpPr>
          <a:xfrm>
            <a:off x="9144690" y="2141519"/>
            <a:ext cx="1552521" cy="1242016"/>
            <a:chOff x="6643192" y="900088"/>
            <a:chExt cx="1552521" cy="1242016"/>
          </a:xfrm>
        </p:grpSpPr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A96035D4-0DC4-1A4E-A6FA-AEAEDC45245C}"/>
                </a:ext>
              </a:extLst>
            </p:cNvPr>
            <p:cNvSpPr/>
            <p:nvPr/>
          </p:nvSpPr>
          <p:spPr>
            <a:xfrm>
              <a:off x="6796055" y="979493"/>
              <a:ext cx="1199062" cy="106770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5CEA81B-7CCF-F442-BF97-EC7AE88E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3192" y="900088"/>
              <a:ext cx="1552521" cy="1242016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1C861D-AB4F-5643-9254-1D45DAC6EFA8}"/>
              </a:ext>
            </a:extLst>
          </p:cNvPr>
          <p:cNvSpPr/>
          <p:nvPr/>
        </p:nvSpPr>
        <p:spPr>
          <a:xfrm>
            <a:off x="4360787" y="4044456"/>
            <a:ext cx="35269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집중에 도움이 되는 </a:t>
            </a:r>
            <a:r>
              <a:rPr kumimoji="1" lang="ko-KR" altLang="en-US" dirty="0" err="1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디퓨저를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dirty="0">
              <a:solidFill>
                <a:srgbClr val="000000"/>
              </a:solidFill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제어한다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.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강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,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 약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가습 모드와 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mix 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가능</a:t>
            </a:r>
            <a:endParaRPr kumimoji="1" lang="ko-KR" altLang="en-US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F2D5F3-3060-7142-98FC-6C93874140E9}"/>
              </a:ext>
            </a:extLst>
          </p:cNvPr>
          <p:cNvSpPr/>
          <p:nvPr/>
        </p:nvSpPr>
        <p:spPr>
          <a:xfrm>
            <a:off x="8121417" y="4044456"/>
            <a:ext cx="35269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가습에 도움이 되는 </a:t>
            </a:r>
            <a:r>
              <a:rPr kumimoji="1" lang="ko-KR" altLang="en-US" dirty="0" err="1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디퓨저를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dirty="0">
              <a:solidFill>
                <a:srgbClr val="000000"/>
              </a:solidFill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제어한다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.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강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,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 약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수면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,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 집중 모드와 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mix 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가능</a:t>
            </a:r>
            <a:endParaRPr kumimoji="1" lang="ko-KR" altLang="en-US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493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8" y="3529676"/>
            <a:ext cx="35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구성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1E5-BD28-0740-8BF3-337794CB70D6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시스템 구성도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E31A8-A80B-1144-B5AD-714135AAC431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개발 환경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D6EFC8-E477-7C49-A84B-66698B597EA0}"/>
              </a:ext>
            </a:extLst>
          </p:cNvPr>
          <p:cNvSpPr txBox="1"/>
          <p:nvPr/>
        </p:nvSpPr>
        <p:spPr>
          <a:xfrm>
            <a:off x="8426614" y="4799851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SW </a:t>
            </a:r>
            <a:r>
              <a:rPr lang="ko-KR" altLang="en-US" sz="1400" dirty="0">
                <a:latin typeface="+mn-ea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3852959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954199" y="1474078"/>
            <a:ext cx="10344610" cy="44239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시스템 구성도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5E3CBF-823C-FA42-9A90-F279AA9E8082}"/>
              </a:ext>
            </a:extLst>
          </p:cNvPr>
          <p:cNvGrpSpPr/>
          <p:nvPr/>
        </p:nvGrpSpPr>
        <p:grpSpPr>
          <a:xfrm>
            <a:off x="2629133" y="2732830"/>
            <a:ext cx="837814" cy="1536392"/>
            <a:chOff x="1644161" y="1556448"/>
            <a:chExt cx="760406" cy="1394441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7C044E0-E749-E84B-858B-3709D314AC0E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5343" y="1665601"/>
              <a:ext cx="702000" cy="117613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C18F95C-70DF-B249-A40A-0E6D0C1C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4161" y="1556448"/>
              <a:ext cx="760406" cy="139444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FA924A1-5D12-294B-94CC-0EABC5039BD5}"/>
              </a:ext>
            </a:extLst>
          </p:cNvPr>
          <p:cNvSpPr txBox="1"/>
          <p:nvPr/>
        </p:nvSpPr>
        <p:spPr>
          <a:xfrm>
            <a:off x="2017936" y="4419056"/>
            <a:ext cx="220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Smart Diffuser App</a:t>
            </a:r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AA14A0-94D4-114E-9AE7-11F811F90015}"/>
              </a:ext>
            </a:extLst>
          </p:cNvPr>
          <p:cNvSpPr txBox="1"/>
          <p:nvPr/>
        </p:nvSpPr>
        <p:spPr>
          <a:xfrm>
            <a:off x="7826367" y="4603722"/>
            <a:ext cx="169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Smart Diffuser</a:t>
            </a:r>
            <a:endParaRPr kumimoji="1"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1C7722-2EAB-3C4E-94B0-187414A71323}"/>
              </a:ext>
            </a:extLst>
          </p:cNvPr>
          <p:cNvCxnSpPr>
            <a:cxnSpLocks/>
          </p:cNvCxnSpPr>
          <p:nvPr/>
        </p:nvCxnSpPr>
        <p:spPr>
          <a:xfrm>
            <a:off x="4636349" y="3245849"/>
            <a:ext cx="235258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</p:cNvCxnSpPr>
          <p:nvPr/>
        </p:nvCxnSpPr>
        <p:spPr>
          <a:xfrm flipH="1">
            <a:off x="4636350" y="3867494"/>
            <a:ext cx="235258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DD4C1EE-20A6-1C44-A3AA-2ECC7C927A32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시스템 구성도</a:t>
            </a:r>
            <a:r>
              <a:rPr lang="ko-KR" altLang="en-US" sz="1200" dirty="0">
                <a:latin typeface="+mj-ea"/>
                <a:ea typeface="+mj-ea"/>
              </a:rPr>
              <a:t>          개발 환경          </a:t>
            </a:r>
            <a:r>
              <a:rPr lang="en-US" altLang="ko-KR" sz="1200" dirty="0">
                <a:latin typeface="+mj-ea"/>
                <a:ea typeface="+mj-ea"/>
              </a:rPr>
              <a:t>SW </a:t>
            </a:r>
            <a:r>
              <a:rPr lang="ko-KR" altLang="en-US" sz="1200" dirty="0">
                <a:latin typeface="+mj-ea"/>
                <a:ea typeface="+mj-ea"/>
              </a:rPr>
              <a:t>구성</a:t>
            </a:r>
          </a:p>
        </p:txBody>
      </p:sp>
      <p:pic>
        <p:nvPicPr>
          <p:cNvPr id="4" name="그림 3" descr="실내, 컵, 앉아있는, 테이블이(가) 표시된 사진&#10;&#10;자동 생성된 설명">
            <a:extLst>
              <a:ext uri="{FF2B5EF4-FFF2-40B4-BE49-F238E27FC236}">
                <a16:creationId xmlns:a16="http://schemas.microsoft.com/office/drawing/2014/main" id="{F3AB904B-7BD5-D34E-918A-191F32845B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3" t="9328" r="34954"/>
          <a:stretch/>
        </p:blipFill>
        <p:spPr>
          <a:xfrm>
            <a:off x="8094814" y="2345396"/>
            <a:ext cx="1153826" cy="21672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CCAE31F-AC64-2D4B-A9E4-B8623173848D}"/>
              </a:ext>
            </a:extLst>
          </p:cNvPr>
          <p:cNvSpPr txBox="1"/>
          <p:nvPr/>
        </p:nvSpPr>
        <p:spPr>
          <a:xfrm>
            <a:off x="4994868" y="401065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블루투스 응답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B9F9225-E6C4-3142-ADC4-DF9520E1559F}"/>
              </a:ext>
            </a:extLst>
          </p:cNvPr>
          <p:cNvSpPr txBox="1"/>
          <p:nvPr/>
        </p:nvSpPr>
        <p:spPr>
          <a:xfrm>
            <a:off x="4994868" y="274852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블루투스 요청</a:t>
            </a:r>
          </a:p>
        </p:txBody>
      </p:sp>
    </p:spTree>
    <p:extLst>
      <p:ext uri="{BB962C8B-B14F-4D97-AF65-F5344CB8AC3E}">
        <p14:creationId xmlns:p14="http://schemas.microsoft.com/office/powerpoint/2010/main" val="1283709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4001</TotalTime>
  <Words>598</Words>
  <Application>Microsoft Macintosh PowerPoint</Application>
  <PresentationFormat>와이드스크린</PresentationFormat>
  <Paragraphs>174</Paragraphs>
  <Slides>25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굴림</vt:lpstr>
      <vt:lpstr>맑은 고딕</vt:lpstr>
      <vt:lpstr>KoPub돋움체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정원석</cp:lastModifiedBy>
  <cp:revision>299</cp:revision>
  <dcterms:created xsi:type="dcterms:W3CDTF">2017-10-17T05:04:17Z</dcterms:created>
  <dcterms:modified xsi:type="dcterms:W3CDTF">2020-01-06T12:37:55Z</dcterms:modified>
</cp:coreProperties>
</file>